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  <p:sldId id="402" r:id="rId15"/>
    <p:sldId id="403" r:id="rId16"/>
    <p:sldId id="405" r:id="rId17"/>
    <p:sldId id="433" r:id="rId18"/>
    <p:sldId id="436" r:id="rId19"/>
    <p:sldId id="435" r:id="rId20"/>
    <p:sldId id="438" r:id="rId21"/>
    <p:sldId id="439" r:id="rId22"/>
    <p:sldId id="440" r:id="rId23"/>
    <p:sldId id="406" r:id="rId24"/>
    <p:sldId id="407" r:id="rId25"/>
    <p:sldId id="43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BF9000"/>
    <a:srgbClr val="B28C64"/>
    <a:srgbClr val="C55A11"/>
    <a:srgbClr val="530600"/>
    <a:srgbClr val="701403"/>
    <a:srgbClr val="ED7D31"/>
    <a:srgbClr val="FFD966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26" y="210"/>
      </p:cViewPr>
      <p:guideLst>
        <p:guide pos="3840"/>
        <p:guide orient="horz" pos="2364"/>
        <p:guide orient="horz" pos="640"/>
        <p:guide pos="211"/>
        <p:guide pos="7469"/>
        <p:guide orient="horz" pos="232"/>
        <p:guide orient="horz" pos="799"/>
        <p:guide pos="438"/>
        <p:guide pos="7242"/>
        <p:guide orient="horz" pos="4088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보완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87126"/>
              </p:ext>
            </p:extLst>
          </p:nvPr>
        </p:nvGraphicFramePr>
        <p:xfrm>
          <a:off x="1055686" y="128481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22905"/>
              </p:ext>
            </p:extLst>
          </p:nvPr>
        </p:nvGraphicFramePr>
        <p:xfrm>
          <a:off x="1055686" y="1284288"/>
          <a:ext cx="100807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튜토리얼은 죄악 공명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정신력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죄악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수비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e.g.o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순으로 게임의 시스템을 설명하고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모두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설명하고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일반 전투와 집중 전투에서 차이가 발생하는 부분에 대한 별도의 설명이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타겟이 자동으로 선택되고 변경할 수 없기 때문에 속도에 대한 조건을 고려하지 않아도 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집중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수감자의 스킬 타겟을 직접 선택해야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그런데 튜토리얼 과정은 타겟이 자동으로 선택되고 변경할 수 없는 일반 전투에서 진행되기 때문인지 합을 하기 위해서는 적 스킬의 타겟이거나 적보다 높은 속도가 필요하다는 조건에 대한 서술이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튜토리얼 과정을 수정 및 보완하여 합을 하기 위한 기본 조건에 내용 설명과 합을 하는 과정에서 발생하는 결과에 대한 설명을 플레이어에게 보다 상세하게 설명하는 과정이 필요하다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전반적인 진입 장벽을 낮추고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숙련되는 과정에서 소모되는 시간을 단축하여 신규 플레이어의 숫자를 늘리는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49794"/>
              </p:ext>
            </p:extLst>
          </p:nvPr>
        </p:nvGraphicFramePr>
        <p:xfrm>
          <a:off x="1055686" y="1268413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플레이어에게 보이는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정보는 매우 다양하고 전투 중에 플레이어가 한눈에 파악할 수 있도록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너무 많은 정보가 한번에 보이기 때문에 난잡해 보이며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서로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들이 서로를 가려 원하는 정보를 파악하기 어렵게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빠른 적과 합을 하는 과정에서 플레이어는 적 스킬에서 이어지는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보고 화살표가 가리키고 있는 대상을 확인하고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스킬 타겟이 된 수감자의 스킬을 선택한 다음 해당 수감자를 타겟으로 하는 적의 스킬을 선택하여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수감자의 스킬을 선택하는 과정과 적의 스킬을 선택하는 과정에서 플레이어는 각 스킬들에 마우스 오버하게 되고 각 스킬의 설명이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출력된 스킬의 설명은 타겟 화살표를 가리게 되어 플레이어는 이전에 확인한 타겟을 파악하기 힘들어진다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영역을 수감자 및 적이 배치되는 전투 필드와 확실하게 분리하여 서로의 영역을 침범하지 않게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선택 시 스킬을 사용하는 수감자와 해당 스킬의 타겟으로 설정가능한 대상 강조하여 플레이어에게 각 상황에 필요한 정보만을 제공한다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방식을 보다 간결하게 정리하여 스킬 설명이 출력되는 영역을 간소화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스킬 타겟을 선택하는 과정에서 플레이어에게 혼란이 발생할 수 있는 요소를 줄여 전투에서 발생하는 피로감을 줄이는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1FB0B5-1507-4F38-B67A-FE4CB18A2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6" b="16633"/>
          <a:stretch/>
        </p:blipFill>
        <p:spPr>
          <a:xfrm>
            <a:off x="695325" y="1268413"/>
            <a:ext cx="5102372" cy="2889563"/>
          </a:xfrm>
          <a:prstGeom prst="rect">
            <a:avLst/>
          </a:prstGeom>
        </p:spPr>
      </p:pic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조작 패널 위치 변경</a:t>
            </a:r>
            <a:endParaRPr lang="en-US" altLang="ko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F127486-BE4A-47A8-A2CD-CC8989725E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t="10756" r="10209" b="6550"/>
          <a:stretch/>
        </p:blipFill>
        <p:spPr>
          <a:xfrm>
            <a:off x="6394303" y="1268415"/>
            <a:ext cx="5102372" cy="2889562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614E0F5-0B75-4C83-81DD-F6FB090FF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97158"/>
              </p:ext>
            </p:extLst>
          </p:nvPr>
        </p:nvGraphicFramePr>
        <p:xfrm>
          <a:off x="1032767" y="4426262"/>
          <a:ext cx="1012646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조작 패널 및 수감자 패시브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필드에 위치한 수감자와 적의 상단과 하단의 공간을 확보하여 타겟 표기선을 기존보다 파악하기 쉽게 하기 위하여 조작 패널의 위치를 하단에서 좌측으로 이동시키고 수감자 패시브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와 합쳤다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DD7D554-3015-49F0-AAF5-83FC9B2CC080}"/>
              </a:ext>
            </a:extLst>
          </p:cNvPr>
          <p:cNvSpPr/>
          <p:nvPr/>
        </p:nvSpPr>
        <p:spPr>
          <a:xfrm>
            <a:off x="1571624" y="3295650"/>
            <a:ext cx="3248025" cy="862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B67907-33DB-4241-9430-23897824860C}"/>
              </a:ext>
            </a:extLst>
          </p:cNvPr>
          <p:cNvSpPr/>
          <p:nvPr/>
        </p:nvSpPr>
        <p:spPr>
          <a:xfrm>
            <a:off x="6394303" y="1536701"/>
            <a:ext cx="933597" cy="180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078CE0-62E8-4EEF-B0C7-2AEBFCE42548}"/>
              </a:ext>
            </a:extLst>
          </p:cNvPr>
          <p:cNvSpPr/>
          <p:nvPr/>
        </p:nvSpPr>
        <p:spPr>
          <a:xfrm>
            <a:off x="695325" y="1653360"/>
            <a:ext cx="219075" cy="1844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0AC8970-4430-4D67-B388-E5B04692C77D}"/>
              </a:ext>
            </a:extLst>
          </p:cNvPr>
          <p:cNvSpPr/>
          <p:nvPr/>
        </p:nvSpPr>
        <p:spPr>
          <a:xfrm>
            <a:off x="5870647" y="2470335"/>
            <a:ext cx="450703" cy="46386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3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스킬 설명 창 위치 변경  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46931"/>
              </p:ext>
            </p:extLst>
          </p:nvPr>
        </p:nvGraphicFramePr>
        <p:xfrm>
          <a:off x="1032767" y="4526691"/>
          <a:ext cx="1012646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설명 창 위치 변경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기존의 스킬 설명 창의 위치가 타겟 표기선과 스킬 타겟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적의 스킬 아이콘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을 가려 플레이어가 스킬의 타겟을 확인하고 선택하는 것이 어렵다고 판단하여 스킬 설명 창의 위치를 상단에서 하단으로 변경하였다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AD4F013-EB53-4E61-988C-A5ADC4FB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10599" r="10146" b="6612"/>
          <a:stretch/>
        </p:blipFill>
        <p:spPr>
          <a:xfrm>
            <a:off x="6318270" y="1268413"/>
            <a:ext cx="5083155" cy="28765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A9892-D6AE-49B0-A45A-A2E63418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5" b="15211"/>
          <a:stretch/>
        </p:blipFill>
        <p:spPr>
          <a:xfrm>
            <a:off x="790574" y="1268413"/>
            <a:ext cx="5083155" cy="287656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975C30-BD02-4E30-9043-3B32ADFAEA9D}"/>
              </a:ext>
            </a:extLst>
          </p:cNvPr>
          <p:cNvSpPr/>
          <p:nvPr/>
        </p:nvSpPr>
        <p:spPr>
          <a:xfrm>
            <a:off x="1032768" y="1268413"/>
            <a:ext cx="4604552" cy="1460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2284E66-F467-495C-B506-92BB56FB620B}"/>
              </a:ext>
            </a:extLst>
          </p:cNvPr>
          <p:cNvSpPr/>
          <p:nvPr/>
        </p:nvSpPr>
        <p:spPr>
          <a:xfrm>
            <a:off x="5959873" y="2590310"/>
            <a:ext cx="272252" cy="22391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4E9109-04C7-45A7-8A9B-225884DFADA3}"/>
              </a:ext>
            </a:extLst>
          </p:cNvPr>
          <p:cNvSpPr/>
          <p:nvPr/>
        </p:nvSpPr>
        <p:spPr>
          <a:xfrm>
            <a:off x="7084381" y="3258105"/>
            <a:ext cx="4317044" cy="881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3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수감자 강조 </a:t>
            </a:r>
            <a:r>
              <a:rPr lang="ko-KR" altLang="en-US" sz="2400" dirty="0"/>
              <a:t>및 속도에 따른 </a:t>
            </a:r>
            <a:r>
              <a:rPr lang="en-US" altLang="ko-KR" sz="2400" dirty="0"/>
              <a:t>UI </a:t>
            </a:r>
            <a:r>
              <a:rPr lang="ko-KR" altLang="en-US" sz="2400" dirty="0"/>
              <a:t>변화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/>
        </p:nvGraphicFramePr>
        <p:xfrm>
          <a:off x="1032767" y="4340260"/>
          <a:ext cx="10126464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특정 상황 수감자 강조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합 가능한 대상 가시성 추가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조작 패널에 수감자 아이콘과 스킬 그리고 전장에 위치한 수감자에게 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하는 것으로 수감자와 수감자 아이콘에 강조하는 효과가 나타나게 하여 플레이어가 전투 중 수감자 구분을 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또한 위와 같이 수감자에게 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할 때 해당 수감자가 합을 할 수 있는 대상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수감자 보다 속도가 느린 대상 또는 해당 수감자를 타겟으로 하는 대상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을 강조 하여 플레이어가 기존보다 합을 할 대상을 파악하기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3DA45E-76E6-40C9-8F77-C1180F9F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4" t="25598" r="24932" b="38768"/>
          <a:stretch/>
        </p:blipFill>
        <p:spPr>
          <a:xfrm>
            <a:off x="5286869" y="1504570"/>
            <a:ext cx="4154278" cy="2730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1A2825-02CD-4AE2-AC22-D7C92A6948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5" t="35514" r="47657" b="47411"/>
          <a:stretch/>
        </p:blipFill>
        <p:spPr>
          <a:xfrm>
            <a:off x="2871641" y="1504570"/>
            <a:ext cx="1954060" cy="2474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A82AB8-E329-4BFA-A530-8BE500C6D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t="22569" r="81669" b="62523"/>
          <a:stretch/>
        </p:blipFill>
        <p:spPr>
          <a:xfrm>
            <a:off x="1752018" y="1504570"/>
            <a:ext cx="1009502" cy="1070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9FA428-FD23-4BBC-BA73-95D118EB1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t="25208" r="80056" b="64880"/>
          <a:stretch/>
        </p:blipFill>
        <p:spPr>
          <a:xfrm>
            <a:off x="1752018" y="2876067"/>
            <a:ext cx="1009502" cy="10727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D87511-95E5-4ECC-976E-F3EBDD7830AA}"/>
              </a:ext>
            </a:extLst>
          </p:cNvPr>
          <p:cNvSpPr txBox="1"/>
          <p:nvPr/>
        </p:nvSpPr>
        <p:spPr>
          <a:xfrm>
            <a:off x="1641899" y="2575392"/>
            <a:ext cx="1229742" cy="30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수감자 아이콘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8CE16-C18E-45E3-A3AF-640212D73C20}"/>
              </a:ext>
            </a:extLst>
          </p:cNvPr>
          <p:cNvSpPr txBox="1"/>
          <p:nvPr/>
        </p:nvSpPr>
        <p:spPr>
          <a:xfrm>
            <a:off x="1641899" y="3946889"/>
            <a:ext cx="1229742" cy="30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수감자 스킬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18E74-C88A-4F54-BA90-896CD574E136}"/>
              </a:ext>
            </a:extLst>
          </p:cNvPr>
          <p:cNvSpPr txBox="1"/>
          <p:nvPr/>
        </p:nvSpPr>
        <p:spPr>
          <a:xfrm>
            <a:off x="3332809" y="3980940"/>
            <a:ext cx="1031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수감자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FF9E2B-010A-4F21-A3F8-DFDD7B4008FD}"/>
              </a:ext>
            </a:extLst>
          </p:cNvPr>
          <p:cNvGrpSpPr/>
          <p:nvPr/>
        </p:nvGrpSpPr>
        <p:grpSpPr>
          <a:xfrm>
            <a:off x="9518374" y="1567260"/>
            <a:ext cx="1031724" cy="1238872"/>
            <a:chOff x="9446290" y="1567260"/>
            <a:chExt cx="1031724" cy="1238872"/>
          </a:xfrm>
        </p:grpSpPr>
        <p:sp>
          <p:nvSpPr>
            <p:cNvPr id="21" name="칠각형 20">
              <a:extLst>
                <a:ext uri="{FF2B5EF4-FFF2-40B4-BE49-F238E27FC236}">
                  <a16:creationId xmlns:a16="http://schemas.microsoft.com/office/drawing/2014/main" id="{D457E365-9FE6-424D-9466-0751B66D919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02152" y="1567260"/>
              <a:ext cx="720000" cy="720000"/>
            </a:xfrm>
            <a:prstGeom prst="hept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1016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A6B2E9-5A65-45B3-ADA9-9289C9C729B9}"/>
                </a:ext>
              </a:extLst>
            </p:cNvPr>
            <p:cNvSpPr txBox="1"/>
            <p:nvPr/>
          </p:nvSpPr>
          <p:spPr>
            <a:xfrm>
              <a:off x="9446290" y="2390634"/>
              <a:ext cx="10317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합 가능 대상</a:t>
              </a:r>
              <a:endParaRPr lang="en-US" altLang="ko-KR" sz="1050" dirty="0"/>
            </a:p>
            <a:p>
              <a:pPr algn="ctr"/>
              <a:r>
                <a:rPr lang="en-US" altLang="ko-KR" sz="1050" dirty="0"/>
                <a:t>(</a:t>
              </a:r>
              <a:r>
                <a:rPr lang="ko-KR" altLang="en-US" sz="1050" dirty="0"/>
                <a:t>황색 테두리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3EC2F5-1AB3-42EC-9506-A1FB7F9347B9}"/>
              </a:ext>
            </a:extLst>
          </p:cNvPr>
          <p:cNvGrpSpPr/>
          <p:nvPr/>
        </p:nvGrpSpPr>
        <p:grpSpPr>
          <a:xfrm>
            <a:off x="9518374" y="2838520"/>
            <a:ext cx="1031724" cy="1240902"/>
            <a:chOff x="9446290" y="2941894"/>
            <a:chExt cx="1031724" cy="1240902"/>
          </a:xfrm>
        </p:grpSpPr>
        <p:sp>
          <p:nvSpPr>
            <p:cNvPr id="12" name="칠각형 11">
              <a:extLst>
                <a:ext uri="{FF2B5EF4-FFF2-40B4-BE49-F238E27FC236}">
                  <a16:creationId xmlns:a16="http://schemas.microsoft.com/office/drawing/2014/main" id="{F9AD19BD-25CE-4B76-8C00-846CEC48CD0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02152" y="2941894"/>
              <a:ext cx="720000" cy="720000"/>
            </a:xfrm>
            <a:prstGeom prst="hept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9AB80B-5D0D-487E-9F4A-E45E30DEF238}"/>
                </a:ext>
              </a:extLst>
            </p:cNvPr>
            <p:cNvSpPr txBox="1"/>
            <p:nvPr/>
          </p:nvSpPr>
          <p:spPr>
            <a:xfrm>
              <a:off x="9446290" y="3767298"/>
              <a:ext cx="10317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합 불가 대상</a:t>
              </a:r>
              <a:endParaRPr lang="en-US" altLang="ko-KR" sz="1050" dirty="0"/>
            </a:p>
            <a:p>
              <a:pPr algn="ctr"/>
              <a:r>
                <a:rPr lang="en-US" altLang="ko-KR" sz="1050" dirty="0"/>
                <a:t>(</a:t>
              </a:r>
              <a:r>
                <a:rPr lang="ko-KR" altLang="en-US" sz="1050" dirty="0"/>
                <a:t>적색 테두리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367A6E-34B2-4C72-97C2-FDE8E5B79E7F}"/>
              </a:ext>
            </a:extLst>
          </p:cNvPr>
          <p:cNvSpPr/>
          <p:nvPr/>
        </p:nvSpPr>
        <p:spPr>
          <a:xfrm>
            <a:off x="7358062" y="1938338"/>
            <a:ext cx="371475" cy="49291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E32A64D-9D2D-4705-B51A-1E31D908AA7B}"/>
              </a:ext>
            </a:extLst>
          </p:cNvPr>
          <p:cNvSpPr/>
          <p:nvPr/>
        </p:nvSpPr>
        <p:spPr>
          <a:xfrm>
            <a:off x="7967388" y="1938338"/>
            <a:ext cx="371475" cy="49291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8CE3C96-9EFE-425E-AD09-AE7523B76645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rot="5400000" flipH="1" flipV="1">
            <a:off x="8523370" y="587686"/>
            <a:ext cx="371082" cy="2330222"/>
          </a:xfrm>
          <a:prstGeom prst="bentConnector3">
            <a:avLst>
              <a:gd name="adj1" fmla="val 161603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7888A2-6216-4FF2-AC29-6EDF99E2A03C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16200000" flipH="1">
            <a:off x="8457003" y="2127379"/>
            <a:ext cx="984659" cy="1592412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66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스킬 설명 창 개선 사항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/>
        </p:nvGraphicFramePr>
        <p:xfrm>
          <a:off x="1032767" y="4411281"/>
          <a:ext cx="101264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수감자와 적의 공격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방어 레벨 비교 과정 완화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대상에 대한 각 스킬 내성 표기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설명 스크롤 추가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각 스킬 사용 대상의 공격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방어 레벨을 중앙에 대칭으로 표기하여 비교하기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각 스킬에 대한 타겟의 내성을 표기하여 기존의 내성 확인 과정에서의 번거로움을 완화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설명이 스크롤이 자동으로 내려가는 기존의 방식에서 스크롤을 추가하여 플레이어가 스크롤을 조작할 수 있게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AD4F013-EB53-4E61-988C-A5ADC4FB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0" t="66586" r="10146" b="6612"/>
          <a:stretch/>
        </p:blipFill>
        <p:spPr>
          <a:xfrm>
            <a:off x="2730267" y="2827348"/>
            <a:ext cx="6731466" cy="1446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C8B580-DA60-4AC6-A8E5-FC8381C54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" t="15325" r="4301" b="63775"/>
          <a:stretch/>
        </p:blipFill>
        <p:spPr>
          <a:xfrm>
            <a:off x="2730267" y="1429141"/>
            <a:ext cx="6731466" cy="12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46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적 스킬 대상에 따른 강조 추가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91309"/>
              </p:ext>
            </p:extLst>
          </p:nvPr>
        </p:nvGraphicFramePr>
        <p:xfrm>
          <a:off x="1032767" y="4535568"/>
          <a:ext cx="101264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 스킬 타겟 파악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개선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 스킬에 대응 가능한 수감자 강조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 스킬 슬롯에 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할 경우 해당 스킬에 대상이 되는 수감자를 제외한 모든 수감자와 다른 스킬의 타겟 표기선을 불투명하게 하여 스킬에 대상이 되는 수감자만을 파악하기 쉬게 강조하였다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한 스킬에 합이 가능한 수감자를 강조하여 플레이어가 기존보다 합을 할 대상을 파악하기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9C98D8-1DC2-48D0-9909-F7354A090FC4}"/>
              </a:ext>
            </a:extLst>
          </p:cNvPr>
          <p:cNvGrpSpPr/>
          <p:nvPr/>
        </p:nvGrpSpPr>
        <p:grpSpPr>
          <a:xfrm>
            <a:off x="2256423" y="1532170"/>
            <a:ext cx="7679152" cy="3000652"/>
            <a:chOff x="2280046" y="1437468"/>
            <a:chExt cx="7679152" cy="30006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1AF960-DD2C-4264-B45D-F841B8D5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2" t="21777" r="25073" b="33065"/>
            <a:stretch/>
          </p:blipFill>
          <p:spPr>
            <a:xfrm>
              <a:off x="3984526" y="1437468"/>
              <a:ext cx="5974672" cy="3000652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CEAE4E-3239-4D5D-9FE7-647A7B051861}"/>
                </a:ext>
              </a:extLst>
            </p:cNvPr>
            <p:cNvGrpSpPr/>
            <p:nvPr/>
          </p:nvGrpSpPr>
          <p:grpSpPr>
            <a:xfrm>
              <a:off x="2280046" y="1925958"/>
              <a:ext cx="1031724" cy="1238872"/>
              <a:chOff x="9446290" y="1567260"/>
              <a:chExt cx="1031724" cy="1238872"/>
            </a:xfrm>
          </p:grpSpPr>
          <p:sp>
            <p:nvSpPr>
              <p:cNvPr id="11" name="칠각형 10">
                <a:extLst>
                  <a:ext uri="{FF2B5EF4-FFF2-40B4-BE49-F238E27FC236}">
                    <a16:creationId xmlns:a16="http://schemas.microsoft.com/office/drawing/2014/main" id="{459F9238-6C74-4E6B-91ED-6D0C5FAB31E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602152" y="1567260"/>
                <a:ext cx="720000" cy="720000"/>
              </a:xfrm>
              <a:prstGeom prst="heptag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101600">
                  <a:srgbClr val="FFFF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1AE31-627C-4B69-9361-0ACC64BB49B7}"/>
                  </a:ext>
                </a:extLst>
              </p:cNvPr>
              <p:cNvSpPr txBox="1"/>
              <p:nvPr/>
            </p:nvSpPr>
            <p:spPr>
              <a:xfrm>
                <a:off x="9446290" y="2390634"/>
                <a:ext cx="103172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합 가능 대상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(</a:t>
                </a:r>
                <a:r>
                  <a:rPr lang="ko-KR" altLang="en-US" sz="1050" dirty="0"/>
                  <a:t>황색 테두리</a:t>
                </a:r>
                <a:r>
                  <a:rPr lang="en-US" altLang="ko-KR" sz="1050" dirty="0"/>
                  <a:t>)</a:t>
                </a:r>
                <a:endParaRPr lang="ko-KR" altLang="en-US" sz="105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DEC0436-7516-4718-AC11-EA73439055FA}"/>
                </a:ext>
              </a:extLst>
            </p:cNvPr>
            <p:cNvGrpSpPr/>
            <p:nvPr/>
          </p:nvGrpSpPr>
          <p:grpSpPr>
            <a:xfrm>
              <a:off x="2280046" y="3197218"/>
              <a:ext cx="1031724" cy="1240902"/>
              <a:chOff x="9446290" y="2941894"/>
              <a:chExt cx="1031724" cy="1240902"/>
            </a:xfrm>
          </p:grpSpPr>
          <p:sp>
            <p:nvSpPr>
              <p:cNvPr id="14" name="칠각형 13">
                <a:extLst>
                  <a:ext uri="{FF2B5EF4-FFF2-40B4-BE49-F238E27FC236}">
                    <a16:creationId xmlns:a16="http://schemas.microsoft.com/office/drawing/2014/main" id="{8E525D6E-9B55-4D9C-9A99-517D3A5D44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602152" y="2941894"/>
                <a:ext cx="720000" cy="720000"/>
              </a:xfrm>
              <a:prstGeom prst="heptag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5D2F93-176A-4A8B-87EC-FE45AF9A67B9}"/>
                  </a:ext>
                </a:extLst>
              </p:cNvPr>
              <p:cNvSpPr txBox="1"/>
              <p:nvPr/>
            </p:nvSpPr>
            <p:spPr>
              <a:xfrm>
                <a:off x="9446290" y="3767298"/>
                <a:ext cx="103172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합 불가 대상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(</a:t>
                </a:r>
                <a:r>
                  <a:rPr lang="ko-KR" altLang="en-US" sz="1050" dirty="0"/>
                  <a:t>적색 테두리</a:t>
                </a:r>
                <a:r>
                  <a:rPr lang="en-US" altLang="ko-KR" sz="1050" dirty="0"/>
                  <a:t>)</a:t>
                </a:r>
                <a:endParaRPr lang="ko-KR" altLang="en-US" sz="1050" dirty="0"/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BFB280D-A17D-4B82-B0AC-05B877A17E34}"/>
                </a:ext>
              </a:extLst>
            </p:cNvPr>
            <p:cNvSpPr/>
            <p:nvPr/>
          </p:nvSpPr>
          <p:spPr>
            <a:xfrm>
              <a:off x="6507834" y="1998298"/>
              <a:ext cx="371475" cy="492918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5E0E967-C5A9-4755-952A-4B224182F6FC}"/>
                </a:ext>
              </a:extLst>
            </p:cNvPr>
            <p:cNvSpPr/>
            <p:nvPr/>
          </p:nvSpPr>
          <p:spPr>
            <a:xfrm>
              <a:off x="5174060" y="3033893"/>
              <a:ext cx="371475" cy="492918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A4A32F8D-0F05-491A-BB09-1063E481E6EF}"/>
                </a:ext>
              </a:extLst>
            </p:cNvPr>
            <p:cNvCxnSpPr>
              <a:cxnSpLocks/>
              <a:stCxn id="16" idx="0"/>
              <a:endCxn id="11" idx="3"/>
            </p:cNvCxnSpPr>
            <p:nvPr/>
          </p:nvCxnSpPr>
          <p:spPr>
            <a:xfrm rot="16200000" flipV="1">
              <a:off x="4788675" y="93401"/>
              <a:ext cx="72344" cy="3737450"/>
            </a:xfrm>
            <a:prstGeom prst="bentConnector3">
              <a:avLst>
                <a:gd name="adj1" fmla="val 415985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538FA85F-44A3-4CC1-AF62-A1AE3BFE9B57}"/>
                </a:ext>
              </a:extLst>
            </p:cNvPr>
            <p:cNvCxnSpPr>
              <a:cxnSpLocks/>
              <a:stCxn id="17" idx="2"/>
              <a:endCxn id="14" idx="5"/>
            </p:cNvCxnSpPr>
            <p:nvPr/>
          </p:nvCxnSpPr>
          <p:spPr>
            <a:xfrm rot="5400000">
              <a:off x="4098301" y="2513116"/>
              <a:ext cx="247802" cy="2275192"/>
            </a:xfrm>
            <a:prstGeom prst="bentConnector2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2797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스킬 아이콘 번호 구분 숫자 추가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72650"/>
              </p:ext>
            </p:extLst>
          </p:nvPr>
        </p:nvGraphicFramePr>
        <p:xfrm>
          <a:off x="1032767" y="4466421"/>
          <a:ext cx="1012646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아이콘에 번호 구분을 위한 숫자 추가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전투 중 플레이어가 스킬을 구분하기 쉽게 하기 위하여 기존의 스킬 아이콘에 스킬 순서를 파악하기 위한 숫자를 추가하여 플레이어가 기존보다 스킬을 구분하기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64E22C-AA1A-49AF-881F-B6F5EDB7B73D}"/>
              </a:ext>
            </a:extLst>
          </p:cNvPr>
          <p:cNvGrpSpPr/>
          <p:nvPr/>
        </p:nvGrpSpPr>
        <p:grpSpPr>
          <a:xfrm>
            <a:off x="1639547" y="1351688"/>
            <a:ext cx="8912906" cy="2626604"/>
            <a:chOff x="941308" y="1351688"/>
            <a:chExt cx="8912906" cy="26266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DC3AD8D-DB7E-4073-827E-7696FF55B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0" t="15097" r="55582" b="33346"/>
            <a:stretch/>
          </p:blipFill>
          <p:spPr>
            <a:xfrm>
              <a:off x="7448365" y="1721020"/>
              <a:ext cx="1920758" cy="1803438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01F420A-E0B0-4FF1-92DD-3FF62DBE28E3}"/>
                </a:ext>
              </a:extLst>
            </p:cNvPr>
            <p:cNvGrpSpPr/>
            <p:nvPr/>
          </p:nvGrpSpPr>
          <p:grpSpPr>
            <a:xfrm>
              <a:off x="941308" y="1749187"/>
              <a:ext cx="5091068" cy="1803438"/>
              <a:chOff x="967941" y="1500327"/>
              <a:chExt cx="5091068" cy="180343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612ACAB-2F58-4E37-8FAB-F659E35D1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7" t="10850" r="73699" b="5755"/>
              <a:stretch/>
            </p:blipFill>
            <p:spPr>
              <a:xfrm>
                <a:off x="967941" y="1500327"/>
                <a:ext cx="1704514" cy="180343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F1FEE1A-D442-4AD2-AF6F-36C0A6B88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68" t="10724" r="37269" b="5879"/>
              <a:stretch/>
            </p:blipFill>
            <p:spPr>
              <a:xfrm>
                <a:off x="2610311" y="1500327"/>
                <a:ext cx="1704514" cy="180343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5F19310-B204-4A2A-A026-978A786C1D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54" t="10724" r="2757" b="5880"/>
              <a:stretch/>
            </p:blipFill>
            <p:spPr>
              <a:xfrm>
                <a:off x="4314825" y="1500327"/>
                <a:ext cx="1744184" cy="1803438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1F33DE-CD20-462F-AAFA-AFA75F6E7C85}"/>
                </a:ext>
              </a:extLst>
            </p:cNvPr>
            <p:cNvSpPr txBox="1"/>
            <p:nvPr/>
          </p:nvSpPr>
          <p:spPr>
            <a:xfrm>
              <a:off x="1362998" y="3608960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 </a:t>
              </a:r>
              <a:r>
                <a:rPr lang="ko-KR" altLang="en-US" dirty="0"/>
                <a:t>스킬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5C9D77-739A-476C-BAFF-2B99D7FFEE3A}"/>
                </a:ext>
              </a:extLst>
            </p:cNvPr>
            <p:cNvSpPr txBox="1"/>
            <p:nvPr/>
          </p:nvSpPr>
          <p:spPr>
            <a:xfrm>
              <a:off x="3111899" y="3608960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 </a:t>
              </a:r>
              <a:r>
                <a:rPr lang="ko-KR" altLang="en-US" dirty="0"/>
                <a:t>스킬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7AC5BD-29F0-46D8-B1EE-C0A36E74866D}"/>
                </a:ext>
              </a:extLst>
            </p:cNvPr>
            <p:cNvSpPr txBox="1"/>
            <p:nvPr/>
          </p:nvSpPr>
          <p:spPr>
            <a:xfrm>
              <a:off x="4816137" y="3608960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 </a:t>
              </a:r>
              <a:r>
                <a:rPr lang="ko-KR" altLang="en-US" dirty="0"/>
                <a:t>스킬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7CA834-F79F-4B9C-9C2A-5C4E994C0ADD}"/>
                </a:ext>
              </a:extLst>
            </p:cNvPr>
            <p:cNvSpPr txBox="1"/>
            <p:nvPr/>
          </p:nvSpPr>
          <p:spPr>
            <a:xfrm>
              <a:off x="941308" y="1351688"/>
              <a:ext cx="292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기존 스킬 순서 구분 방법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6746550-8323-464B-B764-D0B49CABC0E8}"/>
                </a:ext>
              </a:extLst>
            </p:cNvPr>
            <p:cNvSpPr/>
            <p:nvPr/>
          </p:nvSpPr>
          <p:spPr>
            <a:xfrm rot="2753342">
              <a:off x="1919705" y="2190096"/>
              <a:ext cx="714263" cy="39949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8F3772E-D54A-42C5-9235-7BE2507F53B5}"/>
                </a:ext>
              </a:extLst>
            </p:cNvPr>
            <p:cNvSpPr/>
            <p:nvPr/>
          </p:nvSpPr>
          <p:spPr>
            <a:xfrm rot="2753342">
              <a:off x="3631011" y="2081280"/>
              <a:ext cx="799905" cy="491558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4CAA181-D54C-48D1-B811-04E8CAEA746E}"/>
                </a:ext>
              </a:extLst>
            </p:cNvPr>
            <p:cNvSpPr/>
            <p:nvPr/>
          </p:nvSpPr>
          <p:spPr>
            <a:xfrm rot="2753342">
              <a:off x="5235230" y="2084561"/>
              <a:ext cx="1005774" cy="571183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07CFB-C773-482D-8342-45EE7D9B316E}"/>
                </a:ext>
              </a:extLst>
            </p:cNvPr>
            <p:cNvSpPr/>
            <p:nvPr/>
          </p:nvSpPr>
          <p:spPr>
            <a:xfrm>
              <a:off x="8336045" y="3071825"/>
              <a:ext cx="856504" cy="500539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35E7C6-0493-4289-84FF-8D0F844926C3}"/>
                </a:ext>
              </a:extLst>
            </p:cNvPr>
            <p:cNvSpPr txBox="1"/>
            <p:nvPr/>
          </p:nvSpPr>
          <p:spPr>
            <a:xfrm>
              <a:off x="6963274" y="3608960"/>
              <a:ext cx="2890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구분을 위한 숫자 추가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484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8479"/>
              </p:ext>
            </p:extLst>
          </p:nvPr>
        </p:nvGraphicFramePr>
        <p:xfrm>
          <a:off x="1055686" y="1282887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승률을 직접 계산하기 위해서는 다양한 변수를 계산해야 하고 해당 과정은 매우 복잡하기 때문에 전투에는 편의성을 위해 합 승률을 자동으로 계산하여 표기하는 시스템이 존재하지만 표기되는 승률과 실제 승률에는 차이점이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합 승률 표기 시스템에서 표기되는 합 승률은 현을 진행 했을 경우 첫 합에서 상대의 코인을 파괴할 확률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즉 첫 합의 승률을 표기하기 때문에 실제 합의 승률과 많은 차이가 존재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특히 더하기 코인과 빼기 코인의 합의 경우 오차 범위가 매우 커지게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튜토리얼을 포함한 게임 어디에도 표기된 합 승률이 첫 합의 승률이라는 설명이 없기 때문에 플레이어에게 혼란을 주게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기믹 파훼의 방법으로 이용할 수는 있으나 이는 플레이어에게 불편하고 피곤한 경험이 되어 게임의 장시간 하기 힘들게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첫 합의 승률만을 표기하는 현재 시스템을 합 전체의 승률을 표기도록 공식을 변경해야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코인이 파괴되는 것이 없이 모든 합을 이기는 것과 자신의 코인이 파괴되어도 합을 이기는 것에는 데미지 적인 큰 차이가 있기에 해당 내용을 구분하여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승률을 표기해야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합을 승률을 플레이어가 일일이 직접 계산하는 것은 매우 복잡하고 피곤한 작업이며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이를 해소하여 게임 플레이 중 플레이어의 느끼게 되는 피로감을 줄여 결과적으로 플레이어의 게임 플레이 시간을 늘리게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위력 계산식</a:t>
            </a:r>
            <a:endParaRPr lang="en-US" altLang="ko-KR" sz="24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478A3DA-57CD-4D57-AF42-65DCFF02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24494"/>
              </p:ext>
            </p:extLst>
          </p:nvPr>
        </p:nvGraphicFramePr>
        <p:xfrm>
          <a:off x="1342707" y="1262368"/>
          <a:ext cx="9506585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1621330040"/>
                    </a:ext>
                  </a:extLst>
                </a:gridCol>
                <a:gridCol w="8094980">
                  <a:extLst>
                    <a:ext uri="{9D8B030D-6E8A-4147-A177-3AD203B41FA5}">
                      <a16:colId xmlns:a16="http://schemas.microsoft.com/office/drawing/2014/main" val="5386196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97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계산 결과가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 앞면이 나온 코인의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×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6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536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용어 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876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고유의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364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사용한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 코인 토스를 진행하여 스킬 위력에 변동을 주는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80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결과가 앞면일 경우 변동을 주는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양수일 경우 더하기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플러스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음수 일 경우 빼기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이라고 부른다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개수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코인의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86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결과로 앞면이 나온 코인 값을 모두 합한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1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시에만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및 공격 시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7759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67BA64-9609-41C4-B7EF-68E9AE6050F8}"/>
              </a:ext>
            </a:extLst>
          </p:cNvPr>
          <p:cNvGrpSpPr>
            <a:grpSpLocks noChangeAspect="1"/>
          </p:cNvGrpSpPr>
          <p:nvPr/>
        </p:nvGrpSpPr>
        <p:grpSpPr>
          <a:xfrm>
            <a:off x="2474876" y="2377647"/>
            <a:ext cx="4295846" cy="1338397"/>
            <a:chOff x="2671894" y="2711025"/>
            <a:chExt cx="3424106" cy="1066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596C7-7462-4C0E-832B-1F274CDA5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48765" r="23437" b="35679"/>
            <a:stretch/>
          </p:blipFill>
          <p:spPr>
            <a:xfrm>
              <a:off x="2671895" y="2711025"/>
              <a:ext cx="3424105" cy="1066801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5593138-359E-469E-9AFA-5D6F832EB03E}"/>
                </a:ext>
              </a:extLst>
            </p:cNvPr>
            <p:cNvSpPr/>
            <p:nvPr/>
          </p:nvSpPr>
          <p:spPr>
            <a:xfrm>
              <a:off x="3226593" y="3128962"/>
              <a:ext cx="261938" cy="40005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F61815C-94F7-424C-82DC-E139733ECA39}"/>
                </a:ext>
              </a:extLst>
            </p:cNvPr>
            <p:cNvSpPr/>
            <p:nvPr/>
          </p:nvSpPr>
          <p:spPr>
            <a:xfrm>
              <a:off x="3579018" y="2843213"/>
              <a:ext cx="361950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99E0CF-1859-4F31-BE8D-B837773E93E2}"/>
                </a:ext>
              </a:extLst>
            </p:cNvPr>
            <p:cNvSpPr/>
            <p:nvPr/>
          </p:nvSpPr>
          <p:spPr>
            <a:xfrm>
              <a:off x="4101307" y="2843213"/>
              <a:ext cx="463548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67AAA9-5C78-4F33-89C2-DE10A7188466}"/>
                </a:ext>
              </a:extLst>
            </p:cNvPr>
            <p:cNvSpPr txBox="1"/>
            <p:nvPr/>
          </p:nvSpPr>
          <p:spPr>
            <a:xfrm>
              <a:off x="2671894" y="3543025"/>
              <a:ext cx="989408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</a:rPr>
                <a:t>기본 위력 수치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C55CD9-D310-482A-96AF-E115AC569746}"/>
                </a:ext>
              </a:extLst>
            </p:cNvPr>
            <p:cNvCxnSpPr>
              <a:cxnSpLocks/>
              <a:stCxn id="8" idx="1"/>
              <a:endCxn id="13" idx="0"/>
            </p:cNvCxnSpPr>
            <p:nvPr/>
          </p:nvCxnSpPr>
          <p:spPr>
            <a:xfrm flipH="1">
              <a:off x="3166598" y="3328987"/>
              <a:ext cx="59995" cy="21403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E2A6E-DA6B-424A-8A62-EE1F4E5880B4}"/>
                </a:ext>
              </a:extLst>
            </p:cNvPr>
            <p:cNvSpPr txBox="1"/>
            <p:nvPr/>
          </p:nvSpPr>
          <p:spPr>
            <a:xfrm>
              <a:off x="2671895" y="2721895"/>
              <a:ext cx="746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</a:rPr>
                <a:t>코인 값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9F277-55D9-47C7-9AF8-0DC9086B16CB}"/>
                </a:ext>
              </a:extLst>
            </p:cNvPr>
            <p:cNvCxnSpPr>
              <a:cxnSpLocks/>
              <a:stCxn id="9" idx="1"/>
              <a:endCxn id="22" idx="3"/>
            </p:cNvCxnSpPr>
            <p:nvPr/>
          </p:nvCxnSpPr>
          <p:spPr>
            <a:xfrm flipH="1" flipV="1">
              <a:off x="3418679" y="2860395"/>
              <a:ext cx="160339" cy="8759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8A5578-3064-482C-8496-B7FE106DE45F}"/>
                </a:ext>
              </a:extLst>
            </p:cNvPr>
            <p:cNvSpPr txBox="1"/>
            <p:nvPr/>
          </p:nvSpPr>
          <p:spPr>
            <a:xfrm>
              <a:off x="5009486" y="2711025"/>
              <a:ext cx="872067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코인 개수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865F28F-7699-41CB-B95C-65755468AAF1}"/>
                </a:ext>
              </a:extLst>
            </p:cNvPr>
            <p:cNvCxnSpPr>
              <a:cxnSpLocks/>
              <a:stCxn id="28" idx="1"/>
              <a:endCxn id="10" idx="3"/>
            </p:cNvCxnSpPr>
            <p:nvPr/>
          </p:nvCxnSpPr>
          <p:spPr>
            <a:xfrm flipH="1">
              <a:off x="4564855" y="2849525"/>
              <a:ext cx="444631" cy="12656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ECB725D-509C-489F-B208-6D202830F98E}"/>
              </a:ext>
            </a:extLst>
          </p:cNvPr>
          <p:cNvSpPr txBox="1"/>
          <p:nvPr/>
        </p:nvSpPr>
        <p:spPr>
          <a:xfrm>
            <a:off x="6855045" y="2337327"/>
            <a:ext cx="2662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예시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7,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코인 개수 </a:t>
            </a:r>
            <a:r>
              <a:rPr lang="en-US" altLang="ko-KR" sz="1000" b="1" dirty="0"/>
              <a:t>4</a:t>
            </a:r>
          </a:p>
          <a:p>
            <a:r>
              <a:rPr lang="ko-KR" altLang="en-US" sz="1000" b="1" dirty="0"/>
              <a:t>합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위력 </a:t>
            </a:r>
            <a:r>
              <a:rPr lang="en-US" altLang="ko-KR" sz="1000" b="1" dirty="0"/>
              <a:t>– 2,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+ 1</a:t>
            </a:r>
          </a:p>
          <a:p>
            <a:r>
              <a:rPr lang="ko-KR" altLang="en-US" sz="1000" b="1" dirty="0"/>
              <a:t>앞면이 나온 개수</a:t>
            </a:r>
            <a:r>
              <a:rPr lang="en-US" altLang="ko-KR" sz="1000" b="1" dirty="0"/>
              <a:t>(= </a:t>
            </a:r>
            <a:r>
              <a:rPr lang="ko-KR" altLang="en-US" sz="1000" b="1" dirty="0"/>
              <a:t>코인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앞면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3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</a:t>
            </a:r>
          </a:p>
          <a:p>
            <a:r>
              <a:rPr lang="en-US" altLang="ko-KR" sz="1000" b="1" dirty="0"/>
              <a:t>+ (</a:t>
            </a:r>
            <a:r>
              <a:rPr lang="ko-KR" altLang="en-US" sz="1000" b="1" dirty="0"/>
              <a:t>코인 위력 </a:t>
            </a:r>
            <a:r>
              <a:rPr lang="en-US" altLang="ko-KR" sz="1000" b="1" dirty="0"/>
              <a:t>=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 × </a:t>
            </a:r>
            <a:r>
              <a:rPr lang="ko-KR" altLang="en-US" sz="1000" b="1" dirty="0"/>
              <a:t>코인 앞면 </a:t>
            </a:r>
            <a:r>
              <a:rPr lang="en-US" altLang="ko-KR" sz="1000" b="1" dirty="0"/>
              <a:t>3)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합 위력 </a:t>
            </a:r>
            <a:r>
              <a:rPr lang="en-US" altLang="ko-KR" sz="1000" b="1" dirty="0"/>
              <a:t>(- 2)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1</a:t>
            </a:r>
          </a:p>
          <a:p>
            <a:r>
              <a:rPr lang="en-US" altLang="ko-KR" sz="1000" b="1" dirty="0"/>
              <a:t>= 12</a:t>
            </a:r>
          </a:p>
        </p:txBody>
      </p:sp>
    </p:spTree>
    <p:extLst>
      <p:ext uri="{BB962C8B-B14F-4D97-AF65-F5344CB8AC3E}">
        <p14:creationId xmlns:p14="http://schemas.microsoft.com/office/powerpoint/2010/main" val="356128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CC29E37-0354-46B5-8C2A-34DD6EBC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65125"/>
            <a:ext cx="10801984" cy="5872163"/>
          </a:xfrm>
        </p:spPr>
        <p:txBody>
          <a:bodyPr/>
          <a:lstStyle/>
          <a:p>
            <a:pPr algn="ctr"/>
            <a:r>
              <a:rPr lang="en-US" altLang="ko-KR" sz="6600" b="1" dirty="0"/>
              <a:t>Q &amp; 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3919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9023</TotalTime>
  <Pages>7</Pages>
  <Words>2349</Words>
  <Characters>0</Characters>
  <Application>Microsoft Office PowerPoint</Application>
  <DocSecurity>0</DocSecurity>
  <PresentationFormat>와이드스크린</PresentationFormat>
  <Lines>0</Lines>
  <Paragraphs>279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Limbus Company  합 시스템 보완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5454</cp:revision>
  <dcterms:modified xsi:type="dcterms:W3CDTF">2025-02-24T10:48:27Z</dcterms:modified>
  <cp:version>9.103.97.45139</cp:version>
</cp:coreProperties>
</file>